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307" r:id="rId7"/>
    <p:sldId id="322" r:id="rId8"/>
    <p:sldId id="282" r:id="rId9"/>
    <p:sldId id="321" r:id="rId10"/>
    <p:sldId id="314" r:id="rId11"/>
    <p:sldId id="315" r:id="rId12"/>
    <p:sldId id="319" r:id="rId13"/>
    <p:sldId id="317" r:id="rId14"/>
    <p:sldId id="323" r:id="rId15"/>
    <p:sldId id="297" r:id="rId16"/>
  </p:sldIdLst>
  <p:sldSz cx="12192000" cy="6858000"/>
  <p:notesSz cx="13716000" cy="24384000"/>
  <p:defaultTextStyle>
    <a:defPPr rtl="0">
      <a:defRPr lang="it-IT"/>
    </a:defPPr>
    <a:lvl1pPr marL="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571" autoAdjust="0"/>
  </p:normalViewPr>
  <p:slideViewPr>
    <p:cSldViewPr snapToGrid="0" snapToObjects="1">
      <p:cViewPr varScale="1">
        <p:scale>
          <a:sx n="93" d="100"/>
          <a:sy n="93" d="100"/>
        </p:scale>
        <p:origin x="1188" y="8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33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791C2D31-FAD1-43CD-98D3-BD90EFD9284C}" type="datetimeyyyy">
              <a:rPr lang="it-IT" smtClean="0"/>
              <a:t>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20BD0AB-C59E-4A46-83D3-F07787446BA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it-IT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Otsu’s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(intra-class)</a:t>
            </a:r>
          </a:p>
          <a:p>
            <a:pPr rtl="0"/>
            <a:r>
              <a:rPr lang="it-IT" dirty="0" err="1"/>
              <a:t>Morphological</a:t>
            </a:r>
            <a:r>
              <a:rPr lang="it-IT" dirty="0"/>
              <a:t> (OPEN, CLOSE)</a:t>
            </a:r>
          </a:p>
          <a:p>
            <a:pPr rtl="0"/>
            <a:r>
              <a:rPr lang="it-IT" dirty="0" err="1"/>
              <a:t>Adaptive</a:t>
            </a:r>
            <a:r>
              <a:rPr lang="it-IT" dirty="0"/>
              <a:t> </a:t>
            </a:r>
            <a:r>
              <a:rPr lang="it-IT"/>
              <a:t>(Percentile)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BD8D-CAD1-E5D2-C806-A80F42BB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9F16794-E51D-8E3B-7836-65A66743A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633270-26A1-3BEC-1568-B1CA7D2A1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2729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Problem</a:t>
            </a:r>
            <a:endParaRPr lang="it-IT" dirty="0"/>
          </a:p>
          <a:p>
            <a:pPr rtl="0"/>
            <a:r>
              <a:rPr lang="it-IT" dirty="0"/>
              <a:t>non-intrusive </a:t>
            </a:r>
            <a:r>
              <a:rPr lang="it-IT" dirty="0" err="1"/>
              <a:t>method</a:t>
            </a:r>
            <a:r>
              <a:rPr lang="it-IT" dirty="0"/>
              <a:t> concept</a:t>
            </a:r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X – Y </a:t>
            </a:r>
            <a:r>
              <a:rPr lang="it-IT" dirty="0" err="1"/>
              <a:t>letters</a:t>
            </a:r>
            <a:endParaRPr lang="it-IT" dirty="0"/>
          </a:p>
          <a:p>
            <a:pPr rtl="0"/>
            <a:endParaRPr lang="it-IT" dirty="0"/>
          </a:p>
          <a:p>
            <a:pPr rtl="0"/>
            <a:r>
              <a:rPr lang="it-IT" dirty="0" err="1"/>
              <a:t>Consistent</a:t>
            </a:r>
            <a:r>
              <a:rPr lang="it-IT" dirty="0"/>
              <a:t> Camera </a:t>
            </a:r>
            <a:r>
              <a:rPr lang="it-IT" dirty="0" err="1"/>
              <a:t>Angles</a:t>
            </a:r>
            <a:endParaRPr lang="it-IT" dirty="0"/>
          </a:p>
          <a:p>
            <a:pPr rtl="0"/>
            <a:r>
              <a:rPr lang="it-IT" dirty="0" err="1"/>
              <a:t>Uniform</a:t>
            </a:r>
            <a:r>
              <a:rPr lang="it-IT" dirty="0"/>
              <a:t> Lighting </a:t>
            </a:r>
            <a:r>
              <a:rPr lang="it-IT" dirty="0" err="1"/>
              <a:t>Conditions</a:t>
            </a:r>
            <a:endParaRPr lang="it-IT" dirty="0"/>
          </a:p>
          <a:p>
            <a:pPr rtl="0"/>
            <a:r>
              <a:rPr lang="it-IT" dirty="0" err="1"/>
              <a:t>Neutral</a:t>
            </a:r>
            <a:r>
              <a:rPr lang="it-IT" dirty="0"/>
              <a:t> Background </a:t>
            </a:r>
            <a:r>
              <a:rPr lang="it-IT" dirty="0" err="1"/>
              <a:t>Selection</a:t>
            </a:r>
            <a:endParaRPr lang="it-IT" dirty="0"/>
          </a:p>
          <a:p>
            <a:pPr rtl="0"/>
            <a:r>
              <a:rPr lang="en-US" dirty="0"/>
              <a:t>Multiple Liquid Types for Robustness</a:t>
            </a:r>
            <a:endParaRPr lang="it-IT" dirty="0"/>
          </a:p>
          <a:p>
            <a:pPr rtl="0"/>
            <a:r>
              <a:rPr lang="it-IT" dirty="0" err="1"/>
              <a:t>Consistent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 and Framing (for PPM)</a:t>
            </a:r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magin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/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0" name="Immagin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" name="Segnaposto testo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1800"/>
            </a:lvl1pPr>
          </a:lstStyle>
          <a:p>
            <a:pPr rtl="0"/>
            <a:r>
              <a:rPr lang="it-IT"/>
              <a:t>Fare clic per inserire il sottotitolo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it-IT" sz="1800"/>
            </a:lvl1pPr>
            <a:lvl2pPr>
              <a:defRPr lang="it-IT" sz="1800"/>
            </a:lvl2pPr>
            <a:lvl3pPr>
              <a:defRPr lang="it-IT" sz="1800"/>
            </a:lvl3pPr>
            <a:lvl4pPr>
              <a:defRPr lang="it-IT" sz="1800"/>
            </a:lvl4pPr>
            <a:lvl5pPr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0" name="Segnaposto numero diapositiva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49" name="Figura a mano libera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contenuto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7" name="Segnaposto numero diapositiva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pic>
        <p:nvPicPr>
          <p:cNvPr id="43" name="Elemento grafico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magin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4" name="Segnaposto contenuto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6" name="Segnaposto numero diapositiva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9" name="Immagin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it-IT" sz="2400"/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inserire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it-IT"/>
            </a:def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it-IT" sz="32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latin typeface="+mn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it-IT" sz="28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igura a mano libera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" name="Figura a mano libera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igura a mano libera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4" name="Immagin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it-IT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it-IT" sz="18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igura a mano libera: Forma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/>
            </a:p>
          </p:txBody>
        </p:sp>
        <p:sp>
          <p:nvSpPr>
            <p:cNvPr id="15" name="Figura a mano libera: Forma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6" name="Immagin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2" name="Titolo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36" name="Figura a mano libera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3" name="Figura a mano libera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lvl="0" algn="ctr" rtl="0"/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testo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52" name="Segnaposto immagine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magin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3" name="Figura a mano libera: Forma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9" name="Figura a mano libera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31" name="Figura a mano libera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33" name="Immagin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it-IT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it-IT" sz="1800"/>
            </a:lvl1pPr>
            <a:lvl2pPr>
              <a:spcBef>
                <a:spcPts val="1000"/>
              </a:spcBef>
              <a:defRPr lang="it-IT" sz="1800"/>
            </a:lvl2pPr>
            <a:lvl3pPr>
              <a:spcBef>
                <a:spcPts val="1000"/>
              </a:spcBef>
              <a:defRPr lang="it-IT" sz="1800"/>
            </a:lvl3pPr>
            <a:lvl4pPr>
              <a:spcBef>
                <a:spcPts val="1000"/>
              </a:spcBef>
              <a:defRPr lang="it-IT" sz="1800"/>
            </a:lvl4pPr>
            <a:lvl5pPr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numero diapositiva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ro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1" name="Immagin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13" name="Immagin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igura a mano libera: Forma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7" name="Immagin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19" name="Immagin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egnaposto numero diapositiva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Figura a mano libera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6" name="Figura a mano libera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Tito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9" name="Segnaposto numero diapositiva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3" name="Segnaposto contenuto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marL="283464" indent="-283464">
              <a:spcBef>
                <a:spcPts val="1000"/>
              </a:spcBef>
              <a:defRPr lang="it-IT" sz="1800"/>
            </a:lvl2pPr>
            <a:lvl3pPr marL="283464" indent="-283464">
              <a:spcBef>
                <a:spcPts val="1000"/>
              </a:spcBef>
              <a:defRPr lang="it-IT" sz="1800"/>
            </a:lvl3pPr>
            <a:lvl4pPr marL="283464" indent="-283464">
              <a:spcBef>
                <a:spcPts val="1000"/>
              </a:spcBef>
              <a:defRPr lang="it-IT" sz="1800"/>
            </a:lvl4pPr>
            <a:lvl5pPr marL="283464"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5" name="Segnaposto contenuto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marL="283464" indent="-283464">
              <a:spcBef>
                <a:spcPts val="1000"/>
              </a:spcBef>
              <a:defRPr lang="it-IT" sz="1800"/>
            </a:lvl2pPr>
            <a:lvl3pPr marL="283464" indent="-283464">
              <a:spcBef>
                <a:spcPts val="1000"/>
              </a:spcBef>
              <a:defRPr lang="it-IT" sz="1800"/>
            </a:lvl3pPr>
            <a:lvl4pPr marL="283464" indent="-283464">
              <a:spcBef>
                <a:spcPts val="1000"/>
              </a:spcBef>
              <a:defRPr lang="it-IT" sz="1800"/>
            </a:lvl4pPr>
            <a:lvl5pPr marL="283464"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sz="450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sz="16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it-IT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it-IT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it-IT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it-IT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it-IT" sz="1800"/>
            </a:lvl4pPr>
            <a:lvl5pPr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it-IT" sz="1800"/>
            </a:lvl1pPr>
            <a:lvl2pPr indent="-283464">
              <a:spcBef>
                <a:spcPts val="1000"/>
              </a:spcBef>
              <a:defRPr lang="it-IT" sz="1800"/>
            </a:lvl2pPr>
            <a:lvl3pPr indent="-283464">
              <a:spcBef>
                <a:spcPts val="1000"/>
              </a:spcBef>
              <a:defRPr lang="it-IT" sz="1800"/>
            </a:lvl3pPr>
            <a:lvl4pPr indent="-283464">
              <a:spcBef>
                <a:spcPts val="1000"/>
              </a:spcBef>
              <a:defRPr lang="it-IT" sz="1800"/>
            </a:lvl4pPr>
            <a:lvl5pPr indent="-283464">
              <a:spcBef>
                <a:spcPts val="1000"/>
              </a:spcBef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it-IT" sz="1800"/>
            </a:lvl1pPr>
          </a:lstStyle>
          <a:p>
            <a:pPr lvl="0" rtl="0"/>
            <a:r>
              <a:rPr lang="it-IT"/>
              <a:t>Fai clic per aggiungere un'immagine</a:t>
            </a:r>
          </a:p>
        </p:txBody>
      </p: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igura a mano libera: Forma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/>
            </a:p>
          </p:txBody>
        </p:sp>
        <p:sp>
          <p:nvSpPr>
            <p:cNvPr id="21" name="Figura a mano libera: Forma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2" name="Figura a mano libera: Forma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it-IT"/>
              </a:defPPr>
            </a:lstStyle>
            <a:p>
              <a:pPr lvl="0"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3" name="Immagin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44" name="Segnaposto numero diapositiva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igura a mano libera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6" name="Immagin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pic>
        <p:nvPicPr>
          <p:cNvPr id="21" name="Immagin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igura a mano libera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it-IT" sz="3600" b="1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it-IT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it-IT" sz="2400"/>
            </a:lvl3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it-IT" sz="18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0" name="Segnaposto numero diapositiva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it-IT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it-IT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it-IT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it-IT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933" y="810227"/>
            <a:ext cx="5016136" cy="3831221"/>
          </a:xfrm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dirty="0"/>
              <a:t>Liquid </a:t>
            </a:r>
            <a:r>
              <a:rPr lang="en-GB" dirty="0"/>
              <a:t>level</a:t>
            </a:r>
            <a:br>
              <a:rPr lang="it-IT" dirty="0"/>
            </a:br>
            <a:r>
              <a:rPr lang="en-GB" dirty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924799" cy="109162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sz="3200" dirty="0"/>
              <a:t>Noise reduction and background filtering</a:t>
            </a:r>
            <a:r>
              <a:rPr lang="it-IT" sz="3200" dirty="0"/>
              <a:t> </a:t>
            </a:r>
            <a:endParaRPr lang="it-IT" sz="33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10</a:t>
            </a:fld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685425F9-A1DB-8EC2-0450-F514F3F1247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028"/>
            <a:ext cx="4217437" cy="414419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applied more preprocessing techniques to improve our result: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Thresholding (Otsu’s Method) Converts the image into a binary mask.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Morphological Operations             Helps refine the object’s contour.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Adaptive Thresholding                  Useful for varying lighting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E91E7-09C5-90CC-B3CA-D5EFF0C7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196FEE-80BA-102D-3D94-3A46A610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593725"/>
            <a:ext cx="11308702" cy="6349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Before</a:t>
            </a:r>
            <a:r>
              <a:rPr lang="it-IT" dirty="0"/>
              <a:t> - after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E50158A-E2DF-9AFA-D5CE-504AC8FC1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11</a:t>
            </a:fld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D5DDE753-ED1D-EC32-8D63-D6E24B6DB0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8941" r="14573"/>
          <a:stretch/>
        </p:blipFill>
        <p:spPr>
          <a:xfrm>
            <a:off x="2104892" y="2345928"/>
            <a:ext cx="3489649" cy="3421856"/>
          </a:xfrm>
        </p:spPr>
      </p:pic>
      <p:pic>
        <p:nvPicPr>
          <p:cNvPr id="9" name="Segnaposto contenuto 6">
            <a:extLst>
              <a:ext uri="{FF2B5EF4-FFF2-40B4-BE49-F238E27FC236}">
                <a16:creationId xmlns:a16="http://schemas.microsoft.com/office/drawing/2014/main" id="{920F1850-F40B-CCD0-05C0-FF58CC1A9B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97461" y="2345928"/>
            <a:ext cx="3157127" cy="34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Thanks Q&amp;A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Donald Gera</a:t>
            </a:r>
          </a:p>
          <a:p>
            <a:pPr rtl="0"/>
            <a:r>
              <a:rPr lang="it-IT" dirty="0"/>
              <a:t>Alessandro Moscatelli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Content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Problem</a:t>
            </a:r>
          </a:p>
          <a:p>
            <a:pPr rtl="0"/>
            <a:r>
              <a:rPr lang="en-GB" dirty="0"/>
              <a:t>Dataset</a:t>
            </a:r>
          </a:p>
          <a:p>
            <a:pPr rtl="0"/>
            <a:r>
              <a:rPr lang="en-GB" dirty="0"/>
              <a:t>Pixel Per Metric (PPM)</a:t>
            </a:r>
          </a:p>
          <a:p>
            <a:pPr rtl="0"/>
            <a:r>
              <a:rPr lang="en-GB" dirty="0"/>
              <a:t>Camera calibration</a:t>
            </a:r>
          </a:p>
          <a:p>
            <a:pPr rtl="0"/>
            <a:r>
              <a:rPr lang="en-GB" dirty="0"/>
              <a:t>Final results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5049" y="391884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3349692"/>
            <a:ext cx="5723586" cy="994165"/>
          </a:xfrm>
        </p:spPr>
        <p:txBody>
          <a:bodyPr rtlCol="0" anchor="t"/>
          <a:lstStyle>
            <a:defPPr>
              <a:defRPr lang="it-IT"/>
            </a:defPPr>
          </a:lstStyle>
          <a:p>
            <a:r>
              <a:rPr lang="en-US" sz="2000" b="0" i="0" cap="none" dirty="0">
                <a:effectLst/>
                <a:latin typeface="+mn-lt"/>
                <a:cs typeface="Arial" panose="020B0604020202020204" pitchFamily="34" charset="0"/>
              </a:rPr>
              <a:t>The problem we aimed to tackle is the accurate measurement of liquid height in a transparent glass, based only on an image.</a:t>
            </a:r>
            <a:br>
              <a:rPr lang="en-US" sz="2000" b="0" i="0" cap="none" dirty="0">
                <a:effectLst/>
                <a:latin typeface="inherit"/>
              </a:rPr>
            </a:br>
            <a:endParaRPr lang="it-IT" sz="2000" dirty="0"/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6478DB14-C657-801C-0C02-6C1B5C7F4A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379" r="24379"/>
          <a:stretch>
            <a:fillRect/>
          </a:stretch>
        </p:blipFill>
        <p:spPr>
          <a:xfrm>
            <a:off x="443345" y="466531"/>
            <a:ext cx="4025971" cy="5892994"/>
          </a:xfrm>
        </p:spPr>
      </p:pic>
      <p:sp>
        <p:nvSpPr>
          <p:cNvPr id="8" name="Segnaposto numero diapositiva 2">
            <a:extLst>
              <a:ext uri="{FF2B5EF4-FFF2-40B4-BE49-F238E27FC236}">
                <a16:creationId xmlns:a16="http://schemas.microsoft.com/office/drawing/2014/main" id="{B0420A24-C13F-264F-6909-E968A35AE5D1}"/>
              </a:ext>
            </a:extLst>
          </p:cNvPr>
          <p:cNvSpPr txBox="1">
            <a:spLocks/>
          </p:cNvSpPr>
          <p:nvPr/>
        </p:nvSpPr>
        <p:spPr>
          <a:xfrm>
            <a:off x="10681066" y="475861"/>
            <a:ext cx="1067589" cy="471489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8F63A3B-78C7-47BE-AE5E-E10140E04643}" type="slidenum">
              <a:rPr lang="it-IT" smtClean="0">
                <a:solidFill>
                  <a:schemeClr val="accent6"/>
                </a:solidFill>
                <a:latin typeface="+mj-lt"/>
              </a:rPr>
              <a:pPr algn="r"/>
              <a:t>3</a:t>
            </a:fld>
            <a:endParaRPr lang="it-IT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484DBF6-9558-3E8C-9F10-87E385B1C3EB}"/>
              </a:ext>
            </a:extLst>
          </p:cNvPr>
          <p:cNvSpPr txBox="1">
            <a:spLocks/>
          </p:cNvSpPr>
          <p:nvPr/>
        </p:nvSpPr>
        <p:spPr>
          <a:xfrm>
            <a:off x="5702441" y="2434836"/>
            <a:ext cx="4025971" cy="994164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593725"/>
            <a:ext cx="11308702" cy="63497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Dataset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4</a:t>
            </a:fld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A8BF6E6-28DB-E645-2264-6592AB2A53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882731" y="1365229"/>
            <a:ext cx="6277242" cy="5261173"/>
          </a:xfr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Idea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111C33-898C-4414-4665-5136EB6FC12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460565" y="2303028"/>
                <a:ext cx="7965460" cy="4172417"/>
              </a:xfrm>
            </p:spPr>
            <p:txBody>
              <a:bodyPr rtlCol="0">
                <a:normAutofit/>
              </a:bodyPr>
              <a:lstStyle>
                <a:defPPr>
                  <a:defRPr lang="it-IT"/>
                </a:defPPr>
              </a:lstStyle>
              <a:p>
                <a:pPr marL="0" indent="0">
                  <a:buNone/>
                </a:pPr>
                <a:r>
                  <a:rPr lang="en-US" b="0" i="0" dirty="0">
                    <a:effectLst/>
                  </a:rPr>
                  <a:t>To address this challenge, we leveraged the known dimension, that is the height of the glass, in order to use it as a reference object and establish a pixels per metric (PPM) ratio.</a:t>
                </a:r>
              </a:p>
              <a:p>
                <a:pPr marL="0" indent="0">
                  <a:buNone/>
                </a:pPr>
                <a:endParaRPr lang="en-US" b="0" i="0" dirty="0">
                  <a:effectLst/>
                </a:endParaRPr>
              </a:p>
              <a:p>
                <a:pPr marL="0" indent="0" rtl="0">
                  <a:buNone/>
                </a:pPr>
                <a:endParaRPr lang="it-IT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𝑃𝑃𝑀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𝑔𝑙𝑎𝑠𝑠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𝑔𝑙𝑎𝑠𝑠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 marL="0" indent="0" rtl="0">
                  <a:buNone/>
                </a:pPr>
                <a:endParaRPr lang="it-IT" dirty="0"/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𝐿𝑖𝑞𝑢𝑖𝑑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𝑃𝑃𝑀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5111C33-898C-4414-4665-5136EB6FC1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460565" y="2303028"/>
                <a:ext cx="7965460" cy="4172417"/>
              </a:xfrm>
              <a:blipFill>
                <a:blip r:embed="rId3"/>
                <a:stretch>
                  <a:fillRect l="-689" t="-1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5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9B938A4-8B48-E4CA-D181-36C0AC72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57" y="3220343"/>
            <a:ext cx="3003274" cy="32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5" y="1057274"/>
            <a:ext cx="9692202" cy="99974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Workflow</a:t>
            </a:r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en-GB" dirty="0"/>
              <a:t>Apply Gaussian filter</a:t>
            </a:r>
          </a:p>
          <a:p>
            <a:pPr rtl="0"/>
            <a:r>
              <a:rPr lang="en-GB" dirty="0"/>
              <a:t>Glass handling:</a:t>
            </a:r>
          </a:p>
          <a:p>
            <a:pPr lvl="1"/>
            <a:r>
              <a:rPr lang="en-GB" dirty="0"/>
              <a:t>Detect glass edges</a:t>
            </a:r>
          </a:p>
          <a:p>
            <a:pPr lvl="1"/>
            <a:r>
              <a:rPr lang="en-GB" dirty="0"/>
              <a:t>Detect glass contours</a:t>
            </a:r>
          </a:p>
          <a:p>
            <a:r>
              <a:rPr lang="en-GB" dirty="0"/>
              <a:t>Reduce the area of the image to handle liquid</a:t>
            </a:r>
          </a:p>
          <a:p>
            <a:pPr lvl="1"/>
            <a:r>
              <a:rPr lang="en-GB" dirty="0"/>
              <a:t>Detect liquid edges</a:t>
            </a:r>
          </a:p>
          <a:p>
            <a:pPr lvl="1"/>
            <a:r>
              <a:rPr lang="en-GB" dirty="0"/>
              <a:t>Detect liquid contours</a:t>
            </a:r>
          </a:p>
          <a:p>
            <a:r>
              <a:rPr lang="en-GB" dirty="0"/>
              <a:t>Apply PPM </a:t>
            </a:r>
          </a:p>
          <a:p>
            <a:pPr lvl="1"/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6</a:t>
            </a:fld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2DC0DD3-DB12-D82A-B1AF-D2EC5A4D714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7240880" y="2303028"/>
            <a:ext cx="2638316" cy="2859541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483C77-65A9-7C65-3090-6617821E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561" y="3570732"/>
            <a:ext cx="1885828" cy="28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4930111" cy="252021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improvements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7</a:t>
            </a:fld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 rtlCol="0"/>
          <a:lstStyle>
            <a:defPPr>
              <a:defRPr lang="it-IT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Camera calibration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dirty="0"/>
              <a:t>Noise reduction and background filtering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367452" cy="122238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br>
              <a:rPr lang="it-IT" dirty="0"/>
            </a:br>
            <a:r>
              <a:rPr lang="it-IT" dirty="0"/>
              <a:t>CAMERA CALIBRATION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16" name="Segnaposto contenuto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9"/>
            <a:ext cx="7613780" cy="654776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algn="l" fontAlgn="base"/>
            <a:r>
              <a:rPr lang="en-US" b="0" i="0" dirty="0">
                <a:effectLst/>
              </a:rPr>
              <a:t>Camera calibration consists </a:t>
            </a:r>
            <a:r>
              <a:rPr lang="en-US" dirty="0"/>
              <a:t>in </a:t>
            </a:r>
            <a:r>
              <a:rPr lang="en-US" b="0" i="0" dirty="0">
                <a:effectLst/>
              </a:rPr>
              <a:t>estimating all the necessary intrinsic and extrinsic parameters required to avoid distortion in the captured images.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8E90E65-DD59-CD85-D701-313994E2F799}"/>
              </a:ext>
            </a:extLst>
          </p:cNvPr>
          <p:cNvSpPr txBox="1">
            <a:spLocks/>
          </p:cNvSpPr>
          <p:nvPr/>
        </p:nvSpPr>
        <p:spPr>
          <a:xfrm>
            <a:off x="914399" y="3097763"/>
            <a:ext cx="3433666" cy="340567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it-IT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0" i="0" dirty="0">
                <a:effectLst/>
              </a:rPr>
              <a:t>Intrinsic parameters: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Focal length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Optical center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Radial and tangential distortion coefficients of the lens</a:t>
            </a:r>
            <a:endParaRPr lang="en-US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85F8CBD9-9132-826A-887D-9B7BC230F57D}"/>
              </a:ext>
            </a:extLst>
          </p:cNvPr>
          <p:cNvSpPr txBox="1">
            <a:spLocks/>
          </p:cNvSpPr>
          <p:nvPr/>
        </p:nvSpPr>
        <p:spPr>
          <a:xfrm>
            <a:off x="4500465" y="3097763"/>
            <a:ext cx="3433666" cy="340567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defPPr>
              <a:defRPr lang="it-IT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b="0" i="0" dirty="0">
                <a:effectLst/>
              </a:rPr>
              <a:t>Extrinsic parameters: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</a:rPr>
              <a:t>Rotation matrix 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</a:rPr>
              <a:t>Translation vector 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dirty="0"/>
              <a:t>Method used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US" dirty="0"/>
              <a:t>To accurately calibrate the camera, we capture multiple images of the checkerboard pattern from different viewpoints. </a:t>
            </a:r>
          </a:p>
          <a:p>
            <a:pPr rtl="0"/>
            <a:r>
              <a:rPr lang="en-US" dirty="0"/>
              <a:t>The camera remains stationary, while the checkerboard is moved to different orientations. 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48F63A3B-78C7-47BE-AE5E-E10140E04643}" type="slidenum">
              <a:rPr lang="it-IT" smtClean="0"/>
              <a:pPr rtl="0"/>
              <a:t>9</a:t>
            </a:fld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D4B2B014-E546-89E6-7DAB-BDBACDBF7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718662" y="2230582"/>
            <a:ext cx="3036378" cy="2277284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C94BDD-1D6A-24F1-EF37-9BF5C21F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72" y="2668555"/>
            <a:ext cx="2936032" cy="22020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97D0C4E-DEB0-630D-012A-7618593E7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205" y="4207540"/>
            <a:ext cx="2936032" cy="2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zato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7_TF78438558_Win32" id="{81899E49-A597-43B6-8200-C82985B25E66}" vid="{C14F8520-8718-4C1D-B0DD-B02092865A2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{26DDC2CC-9496-48BD-B723-102132EE93C9}tf78438558_win32</Template>
  <TotalTime>114</TotalTime>
  <Words>319</Words>
  <Application>Microsoft Office PowerPoint</Application>
  <PresentationFormat>Widescreen</PresentationFormat>
  <Paragraphs>72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Cambria Math</vt:lpstr>
      <vt:lpstr>inherit</vt:lpstr>
      <vt:lpstr>Sabon Next LT</vt:lpstr>
      <vt:lpstr>Personalizzato</vt:lpstr>
      <vt:lpstr>Liquid level recognition</vt:lpstr>
      <vt:lpstr>Content</vt:lpstr>
      <vt:lpstr>The problem we aimed to tackle is the accurate measurement of liquid height in a transparent glass, based only on an image. </vt:lpstr>
      <vt:lpstr>Dataset</vt:lpstr>
      <vt:lpstr>Idea</vt:lpstr>
      <vt:lpstr>Workflow</vt:lpstr>
      <vt:lpstr>improvements</vt:lpstr>
      <vt:lpstr> CAMERA CALIBRATION</vt:lpstr>
      <vt:lpstr>Method used</vt:lpstr>
      <vt:lpstr>Noise reduction and background filtering </vt:lpstr>
      <vt:lpstr>Before - after</vt:lpstr>
      <vt:lpstr>Thanks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Alessandro Moscatelli</dc:creator>
  <cp:lastModifiedBy>Alessandro Moscatelli</cp:lastModifiedBy>
  <cp:revision>30</cp:revision>
  <dcterms:created xsi:type="dcterms:W3CDTF">2025-02-10T10:03:38Z</dcterms:created>
  <dcterms:modified xsi:type="dcterms:W3CDTF">2025-02-16T09:38:04Z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